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-648" y="-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990D-32F8-4780-9C97-CAE1F57ABF5E}" type="datetimeFigureOut">
              <a:rPr lang="pt-BR" smtClean="0"/>
              <a:pPr/>
              <a:t>23/09/2021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A9812-D92C-4B37-9D76-337442D4BE8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590535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990D-32F8-4780-9C97-CAE1F57ABF5E}" type="datetimeFigureOut">
              <a:rPr lang="pt-BR" smtClean="0"/>
              <a:pPr/>
              <a:t>23/09/2021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A9812-D92C-4B37-9D76-337442D4BE8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01853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990D-32F8-4780-9C97-CAE1F57ABF5E}" type="datetimeFigureOut">
              <a:rPr lang="pt-BR" smtClean="0"/>
              <a:pPr/>
              <a:t>23/09/2021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A9812-D92C-4B37-9D76-337442D4BE8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326380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990D-32F8-4780-9C97-CAE1F57ABF5E}" type="datetimeFigureOut">
              <a:rPr lang="pt-BR" smtClean="0"/>
              <a:pPr/>
              <a:t>23/09/2021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A9812-D92C-4B37-9D76-337442D4BE8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246074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990D-32F8-4780-9C97-CAE1F57ABF5E}" type="datetimeFigureOut">
              <a:rPr lang="pt-BR" smtClean="0"/>
              <a:pPr/>
              <a:t>23/09/2021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A9812-D92C-4B37-9D76-337442D4BE8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183494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990D-32F8-4780-9C97-CAE1F57ABF5E}" type="datetimeFigureOut">
              <a:rPr lang="pt-BR" smtClean="0"/>
              <a:pPr/>
              <a:t>23/09/2021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A9812-D92C-4B37-9D76-337442D4BE8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18036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990D-32F8-4780-9C97-CAE1F57ABF5E}" type="datetimeFigureOut">
              <a:rPr lang="pt-BR" smtClean="0"/>
              <a:pPr/>
              <a:t>23/09/2021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A9812-D92C-4B37-9D76-337442D4BE8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962381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990D-32F8-4780-9C97-CAE1F57ABF5E}" type="datetimeFigureOut">
              <a:rPr lang="pt-BR" smtClean="0"/>
              <a:pPr/>
              <a:t>23/09/2021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A9812-D92C-4B37-9D76-337442D4BE8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59936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990D-32F8-4780-9C97-CAE1F57ABF5E}" type="datetimeFigureOut">
              <a:rPr lang="pt-BR" smtClean="0"/>
              <a:pPr/>
              <a:t>23/09/2021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A9812-D92C-4B37-9D76-337442D4BE8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46681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990D-32F8-4780-9C97-CAE1F57ABF5E}" type="datetimeFigureOut">
              <a:rPr lang="pt-BR" smtClean="0"/>
              <a:pPr/>
              <a:t>23/09/2021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A9812-D92C-4B37-9D76-337442D4BE8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886868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990D-32F8-4780-9C97-CAE1F57ABF5E}" type="datetimeFigureOut">
              <a:rPr lang="pt-BR" smtClean="0"/>
              <a:pPr/>
              <a:t>23/09/2021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A9812-D92C-4B37-9D76-337442D4BE8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845792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9990D-32F8-4780-9C97-CAE1F57ABF5E}" type="datetimeFigureOut">
              <a:rPr lang="pt-BR" smtClean="0"/>
              <a:pPr/>
              <a:t>23/09/2021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A9812-D92C-4B37-9D76-337442D4BE8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068894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Agrupar 35"/>
          <p:cNvGrpSpPr/>
          <p:nvPr/>
        </p:nvGrpSpPr>
        <p:grpSpPr>
          <a:xfrm>
            <a:off x="1816636" y="1515582"/>
            <a:ext cx="1595832" cy="331351"/>
            <a:chOff x="2168435" y="504740"/>
            <a:chExt cx="1595832" cy="331351"/>
          </a:xfrm>
        </p:grpSpPr>
        <p:sp>
          <p:nvSpPr>
            <p:cNvPr id="4" name="Retângulo 3"/>
            <p:cNvSpPr/>
            <p:nvPr/>
          </p:nvSpPr>
          <p:spPr>
            <a:xfrm>
              <a:off x="2168435" y="504740"/>
              <a:ext cx="1595832" cy="33135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 dirty="0"/>
            </a:p>
          </p:txBody>
        </p:sp>
        <p:sp>
          <p:nvSpPr>
            <p:cNvPr id="5" name="CaixaDeTexto 4"/>
            <p:cNvSpPr txBox="1"/>
            <p:nvPr/>
          </p:nvSpPr>
          <p:spPr>
            <a:xfrm>
              <a:off x="2533411" y="551922"/>
              <a:ext cx="79701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b="1" dirty="0"/>
                <a:t>DOCENTE</a:t>
              </a:r>
            </a:p>
          </p:txBody>
        </p:sp>
      </p:grpSp>
      <p:grpSp>
        <p:nvGrpSpPr>
          <p:cNvPr id="37" name="Agrupar 36"/>
          <p:cNvGrpSpPr/>
          <p:nvPr/>
        </p:nvGrpSpPr>
        <p:grpSpPr>
          <a:xfrm>
            <a:off x="1800953" y="2209408"/>
            <a:ext cx="1611515" cy="478484"/>
            <a:chOff x="2152752" y="1177300"/>
            <a:chExt cx="1611515" cy="478484"/>
          </a:xfrm>
        </p:grpSpPr>
        <p:sp>
          <p:nvSpPr>
            <p:cNvPr id="11" name="Retângulo 10"/>
            <p:cNvSpPr/>
            <p:nvPr/>
          </p:nvSpPr>
          <p:spPr>
            <a:xfrm>
              <a:off x="2152752" y="1177300"/>
              <a:ext cx="1611515" cy="47074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 dirty="0"/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2507095" y="1194119"/>
              <a:ext cx="98135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b="1" dirty="0"/>
                <a:t>PROTOCOLO</a:t>
              </a:r>
            </a:p>
            <a:p>
              <a:r>
                <a:rPr lang="pt-BR" sz="1200" b="1" dirty="0"/>
                <a:t>MARACANÃ</a:t>
              </a:r>
            </a:p>
          </p:txBody>
        </p:sp>
      </p:grpSp>
      <p:grpSp>
        <p:nvGrpSpPr>
          <p:cNvPr id="51" name="Agrupar 50"/>
          <p:cNvGrpSpPr/>
          <p:nvPr/>
        </p:nvGrpSpPr>
        <p:grpSpPr>
          <a:xfrm>
            <a:off x="1800953" y="3076483"/>
            <a:ext cx="1611515" cy="383599"/>
            <a:chOff x="2152752" y="2012484"/>
            <a:chExt cx="1611515" cy="383599"/>
          </a:xfrm>
        </p:grpSpPr>
        <p:sp>
          <p:nvSpPr>
            <p:cNvPr id="15" name="Retângulo 14"/>
            <p:cNvSpPr/>
            <p:nvPr/>
          </p:nvSpPr>
          <p:spPr>
            <a:xfrm>
              <a:off x="2152752" y="2012484"/>
              <a:ext cx="1611515" cy="3835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b="1" dirty="0"/>
            </a:p>
          </p:txBody>
        </p:sp>
        <p:sp>
          <p:nvSpPr>
            <p:cNvPr id="16" name="CaixaDeTexto 15"/>
            <p:cNvSpPr txBox="1"/>
            <p:nvPr/>
          </p:nvSpPr>
          <p:spPr>
            <a:xfrm>
              <a:off x="2705950" y="2086764"/>
              <a:ext cx="52770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b="1" dirty="0"/>
                <a:t>CPPD</a:t>
              </a:r>
            </a:p>
          </p:txBody>
        </p:sp>
      </p:grpSp>
      <p:grpSp>
        <p:nvGrpSpPr>
          <p:cNvPr id="54" name="Agrupar 53"/>
          <p:cNvGrpSpPr/>
          <p:nvPr/>
        </p:nvGrpSpPr>
        <p:grpSpPr>
          <a:xfrm>
            <a:off x="1280297" y="5244502"/>
            <a:ext cx="1024663" cy="353590"/>
            <a:chOff x="1621463" y="4127338"/>
            <a:chExt cx="1024663" cy="353590"/>
          </a:xfrm>
        </p:grpSpPr>
        <p:sp>
          <p:nvSpPr>
            <p:cNvPr id="29" name="Retângulo 28"/>
            <p:cNvSpPr/>
            <p:nvPr/>
          </p:nvSpPr>
          <p:spPr>
            <a:xfrm>
              <a:off x="1621463" y="4127338"/>
              <a:ext cx="1024663" cy="35359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b="1" dirty="0"/>
            </a:p>
          </p:txBody>
        </p:sp>
        <p:sp>
          <p:nvSpPr>
            <p:cNvPr id="30" name="CaixaDeTexto 29"/>
            <p:cNvSpPr txBox="1"/>
            <p:nvPr/>
          </p:nvSpPr>
          <p:spPr>
            <a:xfrm>
              <a:off x="1839055" y="4161397"/>
              <a:ext cx="6219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b="1" dirty="0" smtClean="0"/>
                <a:t>DICAD</a:t>
              </a:r>
              <a:endParaRPr lang="pt-BR" sz="1200" b="1" dirty="0"/>
            </a:p>
          </p:txBody>
        </p:sp>
      </p:grpSp>
      <p:cxnSp>
        <p:nvCxnSpPr>
          <p:cNvPr id="41" name="Conector de Seta Reta 40"/>
          <p:cNvCxnSpPr/>
          <p:nvPr/>
        </p:nvCxnSpPr>
        <p:spPr>
          <a:xfrm flipH="1">
            <a:off x="2598869" y="2680155"/>
            <a:ext cx="7841" cy="34120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7" name="Agrupar 76"/>
          <p:cNvGrpSpPr/>
          <p:nvPr/>
        </p:nvGrpSpPr>
        <p:grpSpPr>
          <a:xfrm>
            <a:off x="1280297" y="3483310"/>
            <a:ext cx="2629205" cy="1371361"/>
            <a:chOff x="1621463" y="2419311"/>
            <a:chExt cx="2629205" cy="1371361"/>
          </a:xfrm>
        </p:grpSpPr>
        <p:grpSp>
          <p:nvGrpSpPr>
            <p:cNvPr id="46" name="Agrupar 45"/>
            <p:cNvGrpSpPr/>
            <p:nvPr/>
          </p:nvGrpSpPr>
          <p:grpSpPr>
            <a:xfrm>
              <a:off x="1621463" y="3126130"/>
              <a:ext cx="1057632" cy="651759"/>
              <a:chOff x="1812857" y="3126130"/>
              <a:chExt cx="1057632" cy="651759"/>
            </a:xfrm>
          </p:grpSpPr>
          <p:sp>
            <p:nvSpPr>
              <p:cNvPr id="18" name="Retângulo 17"/>
              <p:cNvSpPr/>
              <p:nvPr/>
            </p:nvSpPr>
            <p:spPr>
              <a:xfrm>
                <a:off x="1812857" y="3126130"/>
                <a:ext cx="1024663" cy="65175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200" b="1" dirty="0"/>
              </a:p>
            </p:txBody>
          </p:sp>
          <p:sp>
            <p:nvSpPr>
              <p:cNvPr id="19" name="CaixaDeTexto 18"/>
              <p:cNvSpPr txBox="1"/>
              <p:nvPr/>
            </p:nvSpPr>
            <p:spPr>
              <a:xfrm>
                <a:off x="1853423" y="3208934"/>
                <a:ext cx="101706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1200" b="1" dirty="0"/>
                  <a:t>PROCESSO APROVADO</a:t>
                </a:r>
              </a:p>
            </p:txBody>
          </p:sp>
        </p:grpSp>
        <p:grpSp>
          <p:nvGrpSpPr>
            <p:cNvPr id="43" name="Agrupar 42"/>
            <p:cNvGrpSpPr/>
            <p:nvPr/>
          </p:nvGrpSpPr>
          <p:grpSpPr>
            <a:xfrm>
              <a:off x="3262181" y="3113345"/>
              <a:ext cx="988487" cy="677327"/>
              <a:chOff x="3764267" y="4054563"/>
              <a:chExt cx="988487" cy="677327"/>
            </a:xfrm>
          </p:grpSpPr>
          <p:sp>
            <p:nvSpPr>
              <p:cNvPr id="25" name="Retângulo 24"/>
              <p:cNvSpPr/>
              <p:nvPr/>
            </p:nvSpPr>
            <p:spPr>
              <a:xfrm>
                <a:off x="3764267" y="4054563"/>
                <a:ext cx="988486" cy="67732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200" b="1" dirty="0"/>
              </a:p>
            </p:txBody>
          </p:sp>
          <p:sp>
            <p:nvSpPr>
              <p:cNvPr id="26" name="CaixaDeTexto 25"/>
              <p:cNvSpPr txBox="1"/>
              <p:nvPr/>
            </p:nvSpPr>
            <p:spPr>
              <a:xfrm>
                <a:off x="3764268" y="4085559"/>
                <a:ext cx="98848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1200" b="1" dirty="0"/>
                  <a:t>PROCESSO</a:t>
                </a:r>
              </a:p>
              <a:p>
                <a:pPr algn="ctr"/>
                <a:r>
                  <a:rPr lang="pt-BR" sz="1200" b="1" dirty="0"/>
                  <a:t>NÃO  APROVADO</a:t>
                </a:r>
              </a:p>
            </p:txBody>
          </p:sp>
        </p:grpSp>
        <p:grpSp>
          <p:nvGrpSpPr>
            <p:cNvPr id="50" name="Agrupar 49"/>
            <p:cNvGrpSpPr/>
            <p:nvPr/>
          </p:nvGrpSpPr>
          <p:grpSpPr>
            <a:xfrm>
              <a:off x="2144911" y="2419311"/>
              <a:ext cx="1619355" cy="696370"/>
              <a:chOff x="2144911" y="2419311"/>
              <a:chExt cx="1619355" cy="696370"/>
            </a:xfrm>
          </p:grpSpPr>
          <p:cxnSp>
            <p:nvCxnSpPr>
              <p:cNvPr id="35" name="Conector reto 34"/>
              <p:cNvCxnSpPr/>
              <p:nvPr/>
            </p:nvCxnSpPr>
            <p:spPr>
              <a:xfrm flipV="1">
                <a:off x="2152752" y="2759896"/>
                <a:ext cx="1611514" cy="6432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Conector de Seta Reta 41"/>
              <p:cNvCxnSpPr/>
              <p:nvPr/>
            </p:nvCxnSpPr>
            <p:spPr>
              <a:xfrm flipH="1">
                <a:off x="2981790" y="2419311"/>
                <a:ext cx="7841" cy="341209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Conector de Seta Reta 43"/>
              <p:cNvCxnSpPr/>
              <p:nvPr/>
            </p:nvCxnSpPr>
            <p:spPr>
              <a:xfrm flipH="1">
                <a:off x="3756425" y="2759895"/>
                <a:ext cx="7841" cy="341209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Conector de Seta Reta 46"/>
              <p:cNvCxnSpPr/>
              <p:nvPr/>
            </p:nvCxnSpPr>
            <p:spPr>
              <a:xfrm flipH="1">
                <a:off x="2144911" y="2774472"/>
                <a:ext cx="7841" cy="341209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2" name="Conector de Seta Reta 51"/>
          <p:cNvCxnSpPr/>
          <p:nvPr/>
        </p:nvCxnSpPr>
        <p:spPr>
          <a:xfrm flipH="1">
            <a:off x="1773087" y="4884236"/>
            <a:ext cx="7841" cy="34120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de Seta Reta 38"/>
          <p:cNvCxnSpPr/>
          <p:nvPr/>
        </p:nvCxnSpPr>
        <p:spPr>
          <a:xfrm flipH="1">
            <a:off x="2614552" y="1870529"/>
            <a:ext cx="7841" cy="34120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CaixaDeTexto 145"/>
          <p:cNvSpPr txBox="1"/>
          <p:nvPr/>
        </p:nvSpPr>
        <p:spPr>
          <a:xfrm>
            <a:off x="3561094" y="788469"/>
            <a:ext cx="51795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/>
              <a:t>UNIDADE: MARACANÃ</a:t>
            </a:r>
          </a:p>
        </p:txBody>
      </p:sp>
      <p:sp>
        <p:nvSpPr>
          <p:cNvPr id="151" name="CaixaDeTexto 150"/>
          <p:cNvSpPr txBox="1"/>
          <p:nvPr/>
        </p:nvSpPr>
        <p:spPr>
          <a:xfrm>
            <a:off x="3459369" y="377829"/>
            <a:ext cx="58373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/>
              <a:t>NOVA SISTEMATICA DE ENTRADA DOS PROCESSOS NA CPPD A PARTIR DE 22/09/2021 </a:t>
            </a:r>
          </a:p>
        </p:txBody>
      </p:sp>
      <p:sp>
        <p:nvSpPr>
          <p:cNvPr id="155" name="CaixaDeTexto 154"/>
          <p:cNvSpPr txBox="1"/>
          <p:nvPr/>
        </p:nvSpPr>
        <p:spPr>
          <a:xfrm>
            <a:off x="6060397" y="3946511"/>
            <a:ext cx="48002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/>
              <a:t>E-MAIL DO PROTOCOLO PARA SEREM ENCAMINHADOS OS PROCESSOS DA UNIDADE MARACANÃ: protocolocentral@cefet-rj.br</a:t>
            </a:r>
          </a:p>
        </p:txBody>
      </p:sp>
      <p:cxnSp>
        <p:nvCxnSpPr>
          <p:cNvPr id="6" name="Conector reto 5"/>
          <p:cNvCxnSpPr/>
          <p:nvPr/>
        </p:nvCxnSpPr>
        <p:spPr>
          <a:xfrm flipH="1">
            <a:off x="3909502" y="4523707"/>
            <a:ext cx="455194" cy="1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4378368" y="1615964"/>
            <a:ext cx="32912" cy="2915541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de Seta Reta 13"/>
          <p:cNvCxnSpPr/>
          <p:nvPr/>
        </p:nvCxnSpPr>
        <p:spPr>
          <a:xfrm flipH="1" flipV="1">
            <a:off x="3418000" y="1615964"/>
            <a:ext cx="946655" cy="1"/>
          </a:xfrm>
          <a:prstGeom prst="straightConnector1">
            <a:avLst/>
          </a:prstGeom>
          <a:ln w="28575">
            <a:solidFill>
              <a:schemeClr val="tx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tângulo 93"/>
          <p:cNvSpPr/>
          <p:nvPr/>
        </p:nvSpPr>
        <p:spPr>
          <a:xfrm>
            <a:off x="1255297" y="1540266"/>
            <a:ext cx="306352" cy="3037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5" name="Retângulo 94"/>
          <p:cNvSpPr/>
          <p:nvPr/>
        </p:nvSpPr>
        <p:spPr>
          <a:xfrm>
            <a:off x="1259325" y="2256006"/>
            <a:ext cx="281548" cy="3292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6" name="Retângulo 95"/>
          <p:cNvSpPr/>
          <p:nvPr/>
        </p:nvSpPr>
        <p:spPr>
          <a:xfrm>
            <a:off x="3881334" y="2288624"/>
            <a:ext cx="412117" cy="3292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3.3</a:t>
            </a:r>
            <a:endParaRPr lang="pt-BR" sz="1200" dirty="0">
              <a:solidFill>
                <a:schemeClr val="tx1"/>
              </a:solidFill>
            </a:endParaRPr>
          </a:p>
        </p:txBody>
      </p:sp>
      <p:sp>
        <p:nvSpPr>
          <p:cNvPr id="100" name="CaixaDeTexto 99"/>
          <p:cNvSpPr txBox="1"/>
          <p:nvPr/>
        </p:nvSpPr>
        <p:spPr>
          <a:xfrm>
            <a:off x="5402397" y="1478559"/>
            <a:ext cx="6211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Passos a serem adotados:</a:t>
            </a:r>
          </a:p>
          <a:p>
            <a:endParaRPr lang="pt-BR" sz="1200" dirty="0"/>
          </a:p>
          <a:p>
            <a:r>
              <a:rPr lang="pt-BR" sz="1200" dirty="0"/>
              <a:t>1. Docente abre processo eletrônico no protocolo da Unidade Maracanã conforme e-mail abaixo.</a:t>
            </a:r>
          </a:p>
          <a:p>
            <a:r>
              <a:rPr lang="pt-BR" sz="1200" dirty="0"/>
              <a:t>2. Protocolo da unidade Maracanã encaminha o processo eletronicamente para a CPPD.</a:t>
            </a:r>
          </a:p>
          <a:p>
            <a:r>
              <a:rPr lang="pt-BR" sz="1200" dirty="0"/>
              <a:t>3. CPPD avalia o processo.</a:t>
            </a:r>
          </a:p>
          <a:p>
            <a:r>
              <a:rPr lang="pt-BR" sz="1200" dirty="0" smtClean="0"/>
              <a:t>3.1. </a:t>
            </a:r>
            <a:r>
              <a:rPr lang="pt-BR" sz="1200" dirty="0"/>
              <a:t>Processo </a:t>
            </a:r>
            <a:r>
              <a:rPr lang="pt-BR" sz="1200" dirty="0" smtClean="0"/>
              <a:t>aprovado, </a:t>
            </a:r>
            <a:r>
              <a:rPr lang="pt-BR" sz="1200" dirty="0"/>
              <a:t>é encaminhado a DICAD. </a:t>
            </a:r>
          </a:p>
          <a:p>
            <a:r>
              <a:rPr lang="pt-BR" sz="1200" dirty="0"/>
              <a:t>3.2. Processo não </a:t>
            </a:r>
            <a:r>
              <a:rPr lang="pt-BR" sz="1200" dirty="0" smtClean="0"/>
              <a:t>aprovado, </a:t>
            </a:r>
            <a:r>
              <a:rPr lang="pt-BR" sz="1200" dirty="0"/>
              <a:t>retorna ao Docente com parecer da CPPD para </a:t>
            </a:r>
            <a:r>
              <a:rPr lang="pt-BR" sz="1200" dirty="0" smtClean="0"/>
              <a:t>ajustes.</a:t>
            </a:r>
          </a:p>
          <a:p>
            <a:r>
              <a:rPr lang="pt-BR" sz="1200" dirty="0" smtClean="0"/>
              <a:t>3.3. Docente recebe parecer da CPPD, faz os ajustes recomendados e retorna com o processo a</a:t>
            </a:r>
          </a:p>
          <a:p>
            <a:r>
              <a:rPr lang="pt-BR" sz="1200" dirty="0"/>
              <a:t> </a:t>
            </a:r>
            <a:r>
              <a:rPr lang="pt-BR" sz="1200" dirty="0" smtClean="0"/>
              <a:t>       CPPD. </a:t>
            </a:r>
            <a:endParaRPr lang="pt-BR" sz="1200" dirty="0"/>
          </a:p>
          <a:p>
            <a:endParaRPr lang="pt-BR" sz="1200" dirty="0"/>
          </a:p>
        </p:txBody>
      </p:sp>
      <p:sp>
        <p:nvSpPr>
          <p:cNvPr id="104" name="Retângulo 103"/>
          <p:cNvSpPr/>
          <p:nvPr/>
        </p:nvSpPr>
        <p:spPr>
          <a:xfrm>
            <a:off x="1218104" y="3113129"/>
            <a:ext cx="412117" cy="3292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05" name="Retângulo 104"/>
          <p:cNvSpPr/>
          <p:nvPr/>
        </p:nvSpPr>
        <p:spPr>
          <a:xfrm>
            <a:off x="682405" y="4299059"/>
            <a:ext cx="412117" cy="3292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3.1</a:t>
            </a:r>
            <a:endParaRPr lang="pt-BR" sz="1200" dirty="0">
              <a:solidFill>
                <a:schemeClr val="tx1"/>
              </a:solidFill>
            </a:endParaRPr>
          </a:p>
        </p:txBody>
      </p:sp>
      <p:cxnSp>
        <p:nvCxnSpPr>
          <p:cNvPr id="7" name="Conector reto 6"/>
          <p:cNvCxnSpPr/>
          <p:nvPr/>
        </p:nvCxnSpPr>
        <p:spPr>
          <a:xfrm flipV="1">
            <a:off x="3423359" y="1758628"/>
            <a:ext cx="468867" cy="1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>
            <a:off x="3881335" y="1758628"/>
            <a:ext cx="0" cy="151911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de Seta Reta 19"/>
          <p:cNvCxnSpPr/>
          <p:nvPr/>
        </p:nvCxnSpPr>
        <p:spPr>
          <a:xfrm flipH="1">
            <a:off x="3418000" y="3308738"/>
            <a:ext cx="463335" cy="4757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tângulo 61"/>
          <p:cNvSpPr/>
          <p:nvPr/>
        </p:nvSpPr>
        <p:spPr>
          <a:xfrm>
            <a:off x="4424952" y="3252937"/>
            <a:ext cx="412117" cy="3292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3.2</a:t>
            </a:r>
            <a:endParaRPr lang="pt-BR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8520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CaixaDeTexto 102"/>
          <p:cNvSpPr txBox="1"/>
          <p:nvPr/>
        </p:nvSpPr>
        <p:spPr>
          <a:xfrm>
            <a:off x="8217397" y="1268675"/>
            <a:ext cx="397460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Passos a serem adotados:</a:t>
            </a:r>
          </a:p>
          <a:p>
            <a:endParaRPr lang="pt-BR" sz="1200" dirty="0"/>
          </a:p>
          <a:p>
            <a:r>
              <a:rPr lang="pt-BR" sz="1200" dirty="0"/>
              <a:t>1. Docente encaminha sua documentação para o NPPD </a:t>
            </a:r>
          </a:p>
          <a:p>
            <a:r>
              <a:rPr lang="pt-BR" sz="1200" dirty="0"/>
              <a:t>    (nesta etapa a documentação NÃO é encaminhada ao </a:t>
            </a:r>
          </a:p>
          <a:p>
            <a:r>
              <a:rPr lang="pt-BR" sz="1200" dirty="0"/>
              <a:t>    protocolo)</a:t>
            </a:r>
          </a:p>
          <a:p>
            <a:r>
              <a:rPr lang="pt-BR" sz="1200" dirty="0"/>
              <a:t>2. NPPD avalia a documentação encaminhada pelo Docente.</a:t>
            </a:r>
          </a:p>
          <a:p>
            <a:r>
              <a:rPr lang="pt-BR" sz="1200" dirty="0"/>
              <a:t>2.1. Documentação não aprovada, retorna ao Docente com </a:t>
            </a:r>
          </a:p>
          <a:p>
            <a:r>
              <a:rPr lang="pt-BR" sz="1200" dirty="0"/>
              <a:t>        parecer da NPPD para ajustes e posterior retorno.</a:t>
            </a:r>
          </a:p>
          <a:p>
            <a:r>
              <a:rPr lang="pt-BR" sz="1200" dirty="0"/>
              <a:t>2.2. Documentação previamente aprovada pelo NPPD é </a:t>
            </a:r>
          </a:p>
          <a:p>
            <a:r>
              <a:rPr lang="pt-BR" sz="1200" dirty="0"/>
              <a:t>        encaminhada a CPPD para ratificação.</a:t>
            </a:r>
          </a:p>
          <a:p>
            <a:r>
              <a:rPr lang="pt-BR" sz="1200" dirty="0"/>
              <a:t>3. CPPD recebe a documentação, interage com o NPPD e </a:t>
            </a:r>
          </a:p>
          <a:p>
            <a:r>
              <a:rPr lang="pt-BR" sz="1200" dirty="0"/>
              <a:t>    aprova a documentação. </a:t>
            </a:r>
          </a:p>
          <a:p>
            <a:r>
              <a:rPr lang="pt-BR" sz="1200" dirty="0"/>
              <a:t>4. Documentação aprovada previamente pela CPPD, é </a:t>
            </a:r>
          </a:p>
          <a:p>
            <a:r>
              <a:rPr lang="pt-BR" sz="1200" dirty="0"/>
              <a:t>    devolvido ao NPPD.</a:t>
            </a:r>
          </a:p>
          <a:p>
            <a:r>
              <a:rPr lang="pt-BR" sz="1200" dirty="0"/>
              <a:t>5. NPPD devolve documentação previamente aprovada </a:t>
            </a:r>
          </a:p>
          <a:p>
            <a:r>
              <a:rPr lang="pt-BR" sz="1200" dirty="0"/>
              <a:t>    pelo NPPD e CPPD ao Docente.</a:t>
            </a:r>
          </a:p>
          <a:p>
            <a:r>
              <a:rPr lang="pt-BR" sz="1200" dirty="0"/>
              <a:t>6. Docente com a documentação previamente aprovada </a:t>
            </a:r>
          </a:p>
          <a:p>
            <a:r>
              <a:rPr lang="pt-BR" sz="1200" dirty="0"/>
              <a:t>    pelo NPPD e CPPD abre processo eletronicamente no </a:t>
            </a:r>
          </a:p>
          <a:p>
            <a:r>
              <a:rPr lang="pt-BR" sz="1200" dirty="0"/>
              <a:t>    protocolo da unidade Maracanã conforme e-mail abaixo.</a:t>
            </a:r>
          </a:p>
          <a:p>
            <a:r>
              <a:rPr lang="pt-BR" sz="1200" dirty="0"/>
              <a:t>7. Protocolo encaminha processo a CPPD.</a:t>
            </a:r>
          </a:p>
          <a:p>
            <a:r>
              <a:rPr lang="pt-BR" sz="1200" dirty="0"/>
              <a:t>8. CPPD aprova o processo definitivamente e </a:t>
            </a:r>
          </a:p>
          <a:p>
            <a:r>
              <a:rPr lang="pt-BR" sz="1200" dirty="0"/>
              <a:t>    encaminha a </a:t>
            </a:r>
            <a:r>
              <a:rPr lang="pt-BR" sz="1200" dirty="0" smtClean="0"/>
              <a:t>DICAD</a:t>
            </a:r>
            <a:endParaRPr lang="pt-BR" sz="1200" dirty="0"/>
          </a:p>
        </p:txBody>
      </p:sp>
      <p:grpSp>
        <p:nvGrpSpPr>
          <p:cNvPr id="37" name="Agrupar 36"/>
          <p:cNvGrpSpPr/>
          <p:nvPr/>
        </p:nvGrpSpPr>
        <p:grpSpPr>
          <a:xfrm>
            <a:off x="954211" y="1929047"/>
            <a:ext cx="1611515" cy="478484"/>
            <a:chOff x="2152752" y="1177300"/>
            <a:chExt cx="1611515" cy="478484"/>
          </a:xfrm>
        </p:grpSpPr>
        <p:sp>
          <p:nvSpPr>
            <p:cNvPr id="11" name="Retângulo 10"/>
            <p:cNvSpPr/>
            <p:nvPr/>
          </p:nvSpPr>
          <p:spPr>
            <a:xfrm>
              <a:off x="2152752" y="1177300"/>
              <a:ext cx="1611515" cy="47074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 dirty="0"/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2507095" y="1194119"/>
              <a:ext cx="98135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b="1" dirty="0"/>
                <a:t>PROTOCOLO</a:t>
              </a:r>
            </a:p>
            <a:p>
              <a:r>
                <a:rPr lang="pt-BR" sz="1200" b="1" dirty="0"/>
                <a:t>MARACANÃ</a:t>
              </a:r>
            </a:p>
          </p:txBody>
        </p:sp>
      </p:grpSp>
      <p:grpSp>
        <p:nvGrpSpPr>
          <p:cNvPr id="51" name="Agrupar 50"/>
          <p:cNvGrpSpPr/>
          <p:nvPr/>
        </p:nvGrpSpPr>
        <p:grpSpPr>
          <a:xfrm>
            <a:off x="442363" y="2755931"/>
            <a:ext cx="2514015" cy="383599"/>
            <a:chOff x="2152752" y="2012484"/>
            <a:chExt cx="1611515" cy="383599"/>
          </a:xfrm>
        </p:grpSpPr>
        <p:sp>
          <p:nvSpPr>
            <p:cNvPr id="15" name="Retângulo 14"/>
            <p:cNvSpPr/>
            <p:nvPr/>
          </p:nvSpPr>
          <p:spPr>
            <a:xfrm>
              <a:off x="2152752" y="2012484"/>
              <a:ext cx="1611515" cy="3835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b="1" dirty="0"/>
            </a:p>
          </p:txBody>
        </p:sp>
        <p:sp>
          <p:nvSpPr>
            <p:cNvPr id="16" name="CaixaDeTexto 15"/>
            <p:cNvSpPr txBox="1"/>
            <p:nvPr/>
          </p:nvSpPr>
          <p:spPr>
            <a:xfrm>
              <a:off x="2800671" y="2086764"/>
              <a:ext cx="33826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200" b="1" dirty="0"/>
                <a:t>CPPD</a:t>
              </a:r>
            </a:p>
          </p:txBody>
        </p:sp>
      </p:grpSp>
      <p:grpSp>
        <p:nvGrpSpPr>
          <p:cNvPr id="54" name="Agrupar 53"/>
          <p:cNvGrpSpPr/>
          <p:nvPr/>
        </p:nvGrpSpPr>
        <p:grpSpPr>
          <a:xfrm>
            <a:off x="455718" y="4510469"/>
            <a:ext cx="1018036" cy="353590"/>
            <a:chOff x="1621463" y="4127338"/>
            <a:chExt cx="1024663" cy="353590"/>
          </a:xfrm>
        </p:grpSpPr>
        <p:sp>
          <p:nvSpPr>
            <p:cNvPr id="29" name="Retângulo 28"/>
            <p:cNvSpPr/>
            <p:nvPr/>
          </p:nvSpPr>
          <p:spPr>
            <a:xfrm>
              <a:off x="1621463" y="4127338"/>
              <a:ext cx="1024663" cy="35359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b="1" dirty="0"/>
            </a:p>
          </p:txBody>
        </p:sp>
        <p:sp>
          <p:nvSpPr>
            <p:cNvPr id="30" name="CaixaDeTexto 29"/>
            <p:cNvSpPr txBox="1"/>
            <p:nvPr/>
          </p:nvSpPr>
          <p:spPr>
            <a:xfrm>
              <a:off x="1839530" y="4161397"/>
              <a:ext cx="6219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 smtClean="0"/>
                <a:t>DICAD</a:t>
              </a:r>
              <a:endParaRPr lang="pt-BR" sz="1200" b="1" dirty="0"/>
            </a:p>
          </p:txBody>
        </p:sp>
      </p:grpSp>
      <p:cxnSp>
        <p:nvCxnSpPr>
          <p:cNvPr id="41" name="Conector de Seta Reta 40"/>
          <p:cNvCxnSpPr/>
          <p:nvPr/>
        </p:nvCxnSpPr>
        <p:spPr>
          <a:xfrm flipH="1">
            <a:off x="1716687" y="2399794"/>
            <a:ext cx="7841" cy="34120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6" name="Agrupar 45"/>
          <p:cNvGrpSpPr/>
          <p:nvPr/>
        </p:nvGrpSpPr>
        <p:grpSpPr>
          <a:xfrm>
            <a:off x="442363" y="3509261"/>
            <a:ext cx="1009007" cy="651759"/>
            <a:chOff x="1812857" y="3126130"/>
            <a:chExt cx="1030708" cy="651759"/>
          </a:xfrm>
        </p:grpSpPr>
        <p:sp>
          <p:nvSpPr>
            <p:cNvPr id="18" name="Retângulo 17"/>
            <p:cNvSpPr/>
            <p:nvPr/>
          </p:nvSpPr>
          <p:spPr>
            <a:xfrm>
              <a:off x="1812857" y="3126130"/>
              <a:ext cx="1024663" cy="6517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b="1" dirty="0"/>
            </a:p>
          </p:txBody>
        </p:sp>
        <p:sp>
          <p:nvSpPr>
            <p:cNvPr id="19" name="CaixaDeTexto 18"/>
            <p:cNvSpPr txBox="1"/>
            <p:nvPr/>
          </p:nvSpPr>
          <p:spPr>
            <a:xfrm>
              <a:off x="1826499" y="3208934"/>
              <a:ext cx="1017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/>
                <a:t>PROCESSO APROVADO</a:t>
              </a:r>
            </a:p>
          </p:txBody>
        </p:sp>
      </p:grpSp>
      <p:cxnSp>
        <p:nvCxnSpPr>
          <p:cNvPr id="52" name="Conector de Seta Reta 51"/>
          <p:cNvCxnSpPr/>
          <p:nvPr/>
        </p:nvCxnSpPr>
        <p:spPr>
          <a:xfrm flipH="1">
            <a:off x="941292" y="4171469"/>
            <a:ext cx="7841" cy="34120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de Seta Reta 61"/>
          <p:cNvCxnSpPr/>
          <p:nvPr/>
        </p:nvCxnSpPr>
        <p:spPr>
          <a:xfrm flipH="1" flipV="1">
            <a:off x="6793415" y="1464839"/>
            <a:ext cx="974186" cy="4943"/>
          </a:xfrm>
          <a:prstGeom prst="straightConnector1">
            <a:avLst/>
          </a:prstGeom>
          <a:ln w="19050">
            <a:solidFill>
              <a:schemeClr val="tx1"/>
            </a:solidFill>
            <a:prstDash val="lg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0" name="Agrupar 69"/>
          <p:cNvGrpSpPr/>
          <p:nvPr/>
        </p:nvGrpSpPr>
        <p:grpSpPr>
          <a:xfrm>
            <a:off x="5172845" y="1299163"/>
            <a:ext cx="1595832" cy="331351"/>
            <a:chOff x="2168435" y="504740"/>
            <a:chExt cx="1595832" cy="331351"/>
          </a:xfrm>
        </p:grpSpPr>
        <p:sp>
          <p:nvSpPr>
            <p:cNvPr id="71" name="Retângulo 70"/>
            <p:cNvSpPr/>
            <p:nvPr/>
          </p:nvSpPr>
          <p:spPr>
            <a:xfrm>
              <a:off x="2168435" y="504740"/>
              <a:ext cx="1595832" cy="33135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 dirty="0"/>
            </a:p>
          </p:txBody>
        </p:sp>
        <p:sp>
          <p:nvSpPr>
            <p:cNvPr id="72" name="CaixaDeTexto 71"/>
            <p:cNvSpPr txBox="1"/>
            <p:nvPr/>
          </p:nvSpPr>
          <p:spPr>
            <a:xfrm>
              <a:off x="2575943" y="551922"/>
              <a:ext cx="83227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b="1" dirty="0"/>
                <a:t>DOCENTE </a:t>
              </a:r>
            </a:p>
          </p:txBody>
        </p:sp>
      </p:grpSp>
      <p:grpSp>
        <p:nvGrpSpPr>
          <p:cNvPr id="73" name="Agrupar 72"/>
          <p:cNvGrpSpPr/>
          <p:nvPr/>
        </p:nvGrpSpPr>
        <p:grpSpPr>
          <a:xfrm>
            <a:off x="5172845" y="2009381"/>
            <a:ext cx="1611515" cy="383599"/>
            <a:chOff x="2152752" y="2012484"/>
            <a:chExt cx="1611515" cy="383599"/>
          </a:xfrm>
        </p:grpSpPr>
        <p:sp>
          <p:nvSpPr>
            <p:cNvPr id="74" name="Retângulo 73"/>
            <p:cNvSpPr/>
            <p:nvPr/>
          </p:nvSpPr>
          <p:spPr>
            <a:xfrm>
              <a:off x="2152752" y="2012484"/>
              <a:ext cx="1611515" cy="3835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b="1" dirty="0"/>
            </a:p>
          </p:txBody>
        </p:sp>
        <p:sp>
          <p:nvSpPr>
            <p:cNvPr id="75" name="CaixaDeTexto 74"/>
            <p:cNvSpPr txBox="1"/>
            <p:nvPr/>
          </p:nvSpPr>
          <p:spPr>
            <a:xfrm>
              <a:off x="2705950" y="2086764"/>
              <a:ext cx="54694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b="1" dirty="0"/>
                <a:t>NPPD</a:t>
              </a:r>
            </a:p>
          </p:txBody>
        </p:sp>
      </p:grpSp>
      <p:grpSp>
        <p:nvGrpSpPr>
          <p:cNvPr id="79" name="Agrupar 78"/>
          <p:cNvGrpSpPr/>
          <p:nvPr/>
        </p:nvGrpSpPr>
        <p:grpSpPr>
          <a:xfrm>
            <a:off x="4523401" y="3120329"/>
            <a:ext cx="1369140" cy="667892"/>
            <a:chOff x="1742341" y="3126130"/>
            <a:chExt cx="1163384" cy="667892"/>
          </a:xfrm>
        </p:grpSpPr>
        <p:sp>
          <p:nvSpPr>
            <p:cNvPr id="88" name="Retângulo 87"/>
            <p:cNvSpPr/>
            <p:nvPr/>
          </p:nvSpPr>
          <p:spPr>
            <a:xfrm>
              <a:off x="1812857" y="3126130"/>
              <a:ext cx="1024663" cy="6517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b="1" dirty="0"/>
            </a:p>
          </p:txBody>
        </p:sp>
        <p:sp>
          <p:nvSpPr>
            <p:cNvPr id="89" name="CaixaDeTexto 88"/>
            <p:cNvSpPr txBox="1"/>
            <p:nvPr/>
          </p:nvSpPr>
          <p:spPr>
            <a:xfrm>
              <a:off x="1742341" y="3147691"/>
              <a:ext cx="1163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/>
                <a:t>DOCUMENTAÇÃO PREVIAMENTE  APROVADA</a:t>
              </a:r>
            </a:p>
          </p:txBody>
        </p:sp>
      </p:grpSp>
      <p:grpSp>
        <p:nvGrpSpPr>
          <p:cNvPr id="80" name="Agrupar 79"/>
          <p:cNvGrpSpPr/>
          <p:nvPr/>
        </p:nvGrpSpPr>
        <p:grpSpPr>
          <a:xfrm>
            <a:off x="6032574" y="3107544"/>
            <a:ext cx="1568697" cy="677327"/>
            <a:chOff x="3499965" y="4054563"/>
            <a:chExt cx="1568697" cy="677327"/>
          </a:xfrm>
        </p:grpSpPr>
        <p:sp>
          <p:nvSpPr>
            <p:cNvPr id="86" name="Retângulo 85"/>
            <p:cNvSpPr/>
            <p:nvPr/>
          </p:nvSpPr>
          <p:spPr>
            <a:xfrm>
              <a:off x="3658266" y="4054563"/>
              <a:ext cx="1244066" cy="67732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b="1" dirty="0"/>
            </a:p>
          </p:txBody>
        </p:sp>
        <p:sp>
          <p:nvSpPr>
            <p:cNvPr id="87" name="CaixaDeTexto 86"/>
            <p:cNvSpPr txBox="1"/>
            <p:nvPr/>
          </p:nvSpPr>
          <p:spPr>
            <a:xfrm>
              <a:off x="3499965" y="4085559"/>
              <a:ext cx="156869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/>
                <a:t>DOCUMENTAÇÃO</a:t>
              </a:r>
            </a:p>
            <a:p>
              <a:pPr algn="ctr"/>
              <a:r>
                <a:rPr lang="pt-BR" sz="1200" b="1" dirty="0"/>
                <a:t>NÃO  </a:t>
              </a:r>
            </a:p>
            <a:p>
              <a:pPr algn="ctr"/>
              <a:r>
                <a:rPr lang="pt-BR" sz="1200" b="1" dirty="0"/>
                <a:t>APROVADA</a:t>
              </a:r>
            </a:p>
          </p:txBody>
        </p:sp>
      </p:grpSp>
      <p:grpSp>
        <p:nvGrpSpPr>
          <p:cNvPr id="81" name="Agrupar 80"/>
          <p:cNvGrpSpPr/>
          <p:nvPr/>
        </p:nvGrpSpPr>
        <p:grpSpPr>
          <a:xfrm>
            <a:off x="5184109" y="2763510"/>
            <a:ext cx="1619355" cy="355786"/>
            <a:chOff x="2144911" y="2759895"/>
            <a:chExt cx="1619355" cy="355786"/>
          </a:xfrm>
        </p:grpSpPr>
        <p:cxnSp>
          <p:nvCxnSpPr>
            <p:cNvPr id="82" name="Conector reto 81"/>
            <p:cNvCxnSpPr/>
            <p:nvPr/>
          </p:nvCxnSpPr>
          <p:spPr>
            <a:xfrm flipV="1">
              <a:off x="2152752" y="2759896"/>
              <a:ext cx="1611514" cy="64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Conector de Seta Reta 83"/>
            <p:cNvCxnSpPr/>
            <p:nvPr/>
          </p:nvCxnSpPr>
          <p:spPr>
            <a:xfrm flipH="1">
              <a:off x="3756425" y="2759895"/>
              <a:ext cx="7841" cy="34120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Conector de Seta Reta 84"/>
            <p:cNvCxnSpPr/>
            <p:nvPr/>
          </p:nvCxnSpPr>
          <p:spPr>
            <a:xfrm flipH="1">
              <a:off x="2144911" y="2774472"/>
              <a:ext cx="7841" cy="34120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Conector reto 105"/>
          <p:cNvCxnSpPr/>
          <p:nvPr/>
        </p:nvCxnSpPr>
        <p:spPr>
          <a:xfrm>
            <a:off x="3751291" y="3000609"/>
            <a:ext cx="3110" cy="461096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de Seta Reta 111"/>
          <p:cNvCxnSpPr/>
          <p:nvPr/>
        </p:nvCxnSpPr>
        <p:spPr>
          <a:xfrm flipH="1">
            <a:off x="2978529" y="3000609"/>
            <a:ext cx="769647" cy="0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CaixaDeTexto 147"/>
          <p:cNvSpPr txBox="1"/>
          <p:nvPr/>
        </p:nvSpPr>
        <p:spPr>
          <a:xfrm>
            <a:off x="1887530" y="582935"/>
            <a:ext cx="7720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/>
              <a:t>UNIDADES: ANGRA DOS REIS/ ITAGUAI/ MARIA DA GRAÇA/ NOVA IGUAÇU/ NOVA FRIBURGO/ PETROPOLIS E VALENÇA</a:t>
            </a:r>
          </a:p>
        </p:txBody>
      </p:sp>
      <p:sp>
        <p:nvSpPr>
          <p:cNvPr id="151" name="CaixaDeTexto 150"/>
          <p:cNvSpPr txBox="1"/>
          <p:nvPr/>
        </p:nvSpPr>
        <p:spPr>
          <a:xfrm>
            <a:off x="2677210" y="281456"/>
            <a:ext cx="61867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/>
              <a:t>NOVA SISTEMATICA DE ENTRADA DOS PROCESSOS NO NPPD - CPPD A PARTIR DE 22/09/2021 </a:t>
            </a:r>
          </a:p>
        </p:txBody>
      </p:sp>
      <p:cxnSp>
        <p:nvCxnSpPr>
          <p:cNvPr id="153" name="Conector de Seta Reta 152"/>
          <p:cNvCxnSpPr/>
          <p:nvPr/>
        </p:nvCxnSpPr>
        <p:spPr>
          <a:xfrm flipV="1">
            <a:off x="5498712" y="1636908"/>
            <a:ext cx="52" cy="346806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CaixaDeTexto 154"/>
          <p:cNvSpPr txBox="1"/>
          <p:nvPr/>
        </p:nvSpPr>
        <p:spPr>
          <a:xfrm>
            <a:off x="2036084" y="4404653"/>
            <a:ext cx="51160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/>
              <a:t>E-MAILS DOS NPPDs PARA SEREM ENCAMINHADOS OS PROCESSOS:</a:t>
            </a:r>
          </a:p>
          <a:p>
            <a:endParaRPr lang="pt-BR" sz="1200" b="1" dirty="0"/>
          </a:p>
          <a:p>
            <a:r>
              <a:rPr lang="pt-BR" sz="1200" b="1" dirty="0"/>
              <a:t>ANGRA DOS REIS: nppd.ar@cefet.br</a:t>
            </a:r>
          </a:p>
          <a:p>
            <a:r>
              <a:rPr lang="pt-BR" sz="1200" b="1" dirty="0"/>
              <a:t>ITAGUAI: nppd.it@cefet-rj.br</a:t>
            </a:r>
          </a:p>
          <a:p>
            <a:r>
              <a:rPr lang="pt-BR" sz="1200" b="1" dirty="0"/>
              <a:t>MARIA DA GRAÇA: nppd.mg@cefet-rj.br</a:t>
            </a:r>
          </a:p>
          <a:p>
            <a:r>
              <a:rPr lang="pt-BR" sz="1200" b="1" dirty="0"/>
              <a:t>NOVA IGUAÇU: nppd.ni@cefet-rj.br</a:t>
            </a:r>
          </a:p>
          <a:p>
            <a:r>
              <a:rPr lang="pt-BR" sz="1200" b="1" dirty="0"/>
              <a:t>NOVA FRIBURGO: nppd.nf@cefet-rj.br</a:t>
            </a:r>
          </a:p>
          <a:p>
            <a:r>
              <a:rPr lang="pt-BR" sz="1200" b="1" dirty="0"/>
              <a:t>PETROPOLIS: nppd.pe@cefet-rj.br</a:t>
            </a:r>
          </a:p>
          <a:p>
            <a:r>
              <a:rPr lang="pt-BR" sz="1200" b="1" dirty="0"/>
              <a:t>VALENÇA: nppd.va@cefet-rj.br</a:t>
            </a:r>
          </a:p>
          <a:p>
            <a:endParaRPr lang="pt-BR" sz="1200" b="1" dirty="0"/>
          </a:p>
          <a:p>
            <a:r>
              <a:rPr lang="pt-BR" sz="1200" b="1" dirty="0"/>
              <a:t>E-MAILS DO PROTOCOLO PARA SEREM ENCAMINHADOS OS PROCESSOS  APÓS APROVAÇÃO DOS NPPD’s: protocolocentral@cefet-rj.br</a:t>
            </a:r>
          </a:p>
        </p:txBody>
      </p:sp>
      <p:cxnSp>
        <p:nvCxnSpPr>
          <p:cNvPr id="171" name="Conector de Seta Reta 170"/>
          <p:cNvCxnSpPr/>
          <p:nvPr/>
        </p:nvCxnSpPr>
        <p:spPr>
          <a:xfrm flipH="1" flipV="1">
            <a:off x="4138803" y="2189673"/>
            <a:ext cx="2569" cy="1645467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onector de Seta Reta 171"/>
          <p:cNvCxnSpPr/>
          <p:nvPr/>
        </p:nvCxnSpPr>
        <p:spPr>
          <a:xfrm flipH="1">
            <a:off x="5953737" y="2414032"/>
            <a:ext cx="7841" cy="34120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Conector de Seta Reta 197"/>
          <p:cNvCxnSpPr>
            <a:stCxn id="71" idx="1"/>
          </p:cNvCxnSpPr>
          <p:nvPr/>
        </p:nvCxnSpPr>
        <p:spPr>
          <a:xfrm flipH="1" flipV="1">
            <a:off x="1712765" y="1450890"/>
            <a:ext cx="3460080" cy="13949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Retângulo 211"/>
          <p:cNvSpPr/>
          <p:nvPr/>
        </p:nvSpPr>
        <p:spPr>
          <a:xfrm>
            <a:off x="5997707" y="1686363"/>
            <a:ext cx="306352" cy="3037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13" name="Retângulo 212"/>
          <p:cNvSpPr/>
          <p:nvPr/>
        </p:nvSpPr>
        <p:spPr>
          <a:xfrm>
            <a:off x="6011880" y="2439216"/>
            <a:ext cx="306352" cy="2913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15" name="Retângulo 214"/>
          <p:cNvSpPr/>
          <p:nvPr/>
        </p:nvSpPr>
        <p:spPr>
          <a:xfrm>
            <a:off x="3341904" y="3538709"/>
            <a:ext cx="306352" cy="3037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17" name="Retângulo 216"/>
          <p:cNvSpPr/>
          <p:nvPr/>
        </p:nvSpPr>
        <p:spPr>
          <a:xfrm>
            <a:off x="7264060" y="2037780"/>
            <a:ext cx="467282" cy="3037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2.1</a:t>
            </a:r>
          </a:p>
        </p:txBody>
      </p:sp>
      <p:sp>
        <p:nvSpPr>
          <p:cNvPr id="218" name="Retângulo 217"/>
          <p:cNvSpPr/>
          <p:nvPr/>
        </p:nvSpPr>
        <p:spPr>
          <a:xfrm>
            <a:off x="5151595" y="1672179"/>
            <a:ext cx="306352" cy="3037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19" name="Retângulo 218"/>
          <p:cNvSpPr/>
          <p:nvPr/>
        </p:nvSpPr>
        <p:spPr>
          <a:xfrm>
            <a:off x="3876104" y="1128627"/>
            <a:ext cx="306352" cy="3037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6</a:t>
            </a:r>
          </a:p>
        </p:txBody>
      </p:sp>
      <p:cxnSp>
        <p:nvCxnSpPr>
          <p:cNvPr id="6" name="Conector de Seta Reta 5"/>
          <p:cNvCxnSpPr/>
          <p:nvPr/>
        </p:nvCxnSpPr>
        <p:spPr>
          <a:xfrm flipH="1">
            <a:off x="1712766" y="1464838"/>
            <a:ext cx="7841" cy="477182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ector de Seta Reta 91"/>
          <p:cNvCxnSpPr/>
          <p:nvPr/>
        </p:nvCxnSpPr>
        <p:spPr>
          <a:xfrm flipH="1">
            <a:off x="2254997" y="3166069"/>
            <a:ext cx="7841" cy="341209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de Seta Reta 12"/>
          <p:cNvCxnSpPr>
            <a:endCxn id="74" idx="1"/>
          </p:cNvCxnSpPr>
          <p:nvPr/>
        </p:nvCxnSpPr>
        <p:spPr>
          <a:xfrm>
            <a:off x="4135305" y="2196941"/>
            <a:ext cx="1037540" cy="424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to 21"/>
          <p:cNvCxnSpPr/>
          <p:nvPr/>
        </p:nvCxnSpPr>
        <p:spPr>
          <a:xfrm>
            <a:off x="2962296" y="3855977"/>
            <a:ext cx="1168574" cy="9861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to 59"/>
          <p:cNvCxnSpPr>
            <a:endCxn id="89" idx="1"/>
          </p:cNvCxnSpPr>
          <p:nvPr/>
        </p:nvCxnSpPr>
        <p:spPr>
          <a:xfrm>
            <a:off x="3737541" y="3461706"/>
            <a:ext cx="785860" cy="335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tângulo 120"/>
          <p:cNvSpPr/>
          <p:nvPr/>
        </p:nvSpPr>
        <p:spPr>
          <a:xfrm flipH="1">
            <a:off x="1150043" y="2442042"/>
            <a:ext cx="315712" cy="2713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23" name="Retângulo 122"/>
          <p:cNvSpPr/>
          <p:nvPr/>
        </p:nvSpPr>
        <p:spPr>
          <a:xfrm flipH="1">
            <a:off x="463768" y="4214574"/>
            <a:ext cx="315712" cy="2713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8</a:t>
            </a:r>
          </a:p>
        </p:txBody>
      </p:sp>
      <p:cxnSp>
        <p:nvCxnSpPr>
          <p:cNvPr id="98" name="Conector reto 97"/>
          <p:cNvCxnSpPr/>
          <p:nvPr/>
        </p:nvCxnSpPr>
        <p:spPr>
          <a:xfrm>
            <a:off x="7767601" y="1464839"/>
            <a:ext cx="0" cy="1996866"/>
          </a:xfrm>
          <a:prstGeom prst="line">
            <a:avLst/>
          </a:prstGeom>
          <a:ln w="19050"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ector reto 99"/>
          <p:cNvCxnSpPr/>
          <p:nvPr/>
        </p:nvCxnSpPr>
        <p:spPr>
          <a:xfrm>
            <a:off x="7453730" y="3461705"/>
            <a:ext cx="313871" cy="4"/>
          </a:xfrm>
          <a:prstGeom prst="line">
            <a:avLst/>
          </a:prstGeom>
          <a:ln w="19050"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ector de Seta Reta 134"/>
          <p:cNvCxnSpPr/>
          <p:nvPr/>
        </p:nvCxnSpPr>
        <p:spPr>
          <a:xfrm flipH="1">
            <a:off x="934320" y="3150163"/>
            <a:ext cx="7841" cy="34120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Retângulo 136"/>
          <p:cNvSpPr/>
          <p:nvPr/>
        </p:nvSpPr>
        <p:spPr>
          <a:xfrm>
            <a:off x="3328201" y="2637184"/>
            <a:ext cx="467282" cy="3037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2.2</a:t>
            </a:r>
          </a:p>
        </p:txBody>
      </p:sp>
      <p:sp>
        <p:nvSpPr>
          <p:cNvPr id="138" name="Retângulo 137"/>
          <p:cNvSpPr/>
          <p:nvPr/>
        </p:nvSpPr>
        <p:spPr>
          <a:xfrm>
            <a:off x="2343192" y="3198313"/>
            <a:ext cx="306352" cy="3037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105" name="Conector de Seta Reta 104"/>
          <p:cNvCxnSpPr>
            <a:stCxn id="71" idx="2"/>
            <a:endCxn id="74" idx="0"/>
          </p:cNvCxnSpPr>
          <p:nvPr/>
        </p:nvCxnSpPr>
        <p:spPr>
          <a:xfrm>
            <a:off x="5970761" y="1630514"/>
            <a:ext cx="7842" cy="37886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6" name="Agrupar 75"/>
          <p:cNvGrpSpPr/>
          <p:nvPr/>
        </p:nvGrpSpPr>
        <p:grpSpPr>
          <a:xfrm>
            <a:off x="1603753" y="3538633"/>
            <a:ext cx="1352625" cy="703155"/>
            <a:chOff x="1812857" y="3126130"/>
            <a:chExt cx="1030708" cy="729135"/>
          </a:xfrm>
        </p:grpSpPr>
        <p:sp>
          <p:nvSpPr>
            <p:cNvPr id="77" name="Retângulo 76"/>
            <p:cNvSpPr/>
            <p:nvPr/>
          </p:nvSpPr>
          <p:spPr>
            <a:xfrm>
              <a:off x="1812857" y="3126130"/>
              <a:ext cx="1024663" cy="6517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b="1" dirty="0"/>
            </a:p>
          </p:txBody>
        </p:sp>
        <p:sp>
          <p:nvSpPr>
            <p:cNvPr id="78" name="CaixaDeTexto 77"/>
            <p:cNvSpPr txBox="1"/>
            <p:nvPr/>
          </p:nvSpPr>
          <p:spPr>
            <a:xfrm>
              <a:off x="1826499" y="3208934"/>
              <a:ext cx="101706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/>
                <a:t>DOCUMENTAÇÃO APROVADA</a:t>
              </a:r>
            </a:p>
          </p:txBody>
        </p:sp>
      </p:grpSp>
      <p:sp>
        <p:nvSpPr>
          <p:cNvPr id="2" name="CaixaDeTexto 1"/>
          <p:cNvSpPr txBox="1"/>
          <p:nvPr/>
        </p:nvSpPr>
        <p:spPr>
          <a:xfrm>
            <a:off x="7264060" y="5613065"/>
            <a:ext cx="44522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Observação:</a:t>
            </a:r>
          </a:p>
          <a:p>
            <a:endParaRPr lang="pt-BR" sz="1200" dirty="0" smtClean="0"/>
          </a:p>
          <a:p>
            <a:r>
              <a:rPr lang="pt-BR" sz="1200" dirty="0" smtClean="0"/>
              <a:t>Para os processos de Retribuição de Titulação (RT), o Docente deverá dar entrada de sua documentação diretamente no protocolo da Unidade Maracanã (</a:t>
            </a:r>
            <a:r>
              <a:rPr lang="pt-BR" sz="1200" b="1" dirty="0" smtClean="0"/>
              <a:t>NÃO</a:t>
            </a:r>
            <a:r>
              <a:rPr lang="pt-BR" sz="1200" dirty="0" smtClean="0"/>
              <a:t> deve enviar ao NPPD de sua Unidade).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xmlns="" val="20676035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443</Words>
  <Application>Microsoft Office PowerPoint</Application>
  <PresentationFormat>Personalizar</PresentationFormat>
  <Paragraphs>86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Viegas</dc:creator>
  <cp:lastModifiedBy>Mariana Thereza</cp:lastModifiedBy>
  <cp:revision>105</cp:revision>
  <cp:lastPrinted>2021-09-16T19:18:47Z</cp:lastPrinted>
  <dcterms:created xsi:type="dcterms:W3CDTF">2021-09-16T13:51:25Z</dcterms:created>
  <dcterms:modified xsi:type="dcterms:W3CDTF">2021-09-23T13:47:38Z</dcterms:modified>
</cp:coreProperties>
</file>